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9947275" cy="6858000"/>
  <p:embeddedFontLst>
    <p:embeddedFont>
      <p:font typeface="Roboto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5634487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ED815-D8F6-40A3-99C3-E7EC07D0DC59}" type="datetimeFigureOut">
              <a:rPr lang="lv-LV" smtClean="0"/>
              <a:t>23.02.2021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D6172-2C5D-4A24-B778-23B5166E7F7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9586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65990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4009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a77ade56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a77ade567_0_0:notes"/>
          <p:cNvSpPr txBox="1">
            <a:spLocks noGrp="1"/>
          </p:cNvSpPr>
          <p:nvPr>
            <p:ph type="body" idx="1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83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a77ade56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a77ade567_0_5:notes"/>
          <p:cNvSpPr txBox="1">
            <a:spLocks noGrp="1"/>
          </p:cNvSpPr>
          <p:nvPr>
            <p:ph type="body" idx="1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6048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ba77ade56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ba77ade567_0_10:notes"/>
          <p:cNvSpPr txBox="1">
            <a:spLocks noGrp="1"/>
          </p:cNvSpPr>
          <p:nvPr>
            <p:ph type="body" idx="1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6633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ba77ade56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ba77ade567_0_15:notes"/>
          <p:cNvSpPr txBox="1">
            <a:spLocks noGrp="1"/>
          </p:cNvSpPr>
          <p:nvPr>
            <p:ph type="body" idx="1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9831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ba77ade56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ba77ade567_0_20:notes"/>
          <p:cNvSpPr txBox="1">
            <a:spLocks noGrp="1"/>
          </p:cNvSpPr>
          <p:nvPr>
            <p:ph type="body" idx="1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6943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ba77ade567_0_9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ba77ade567_0_932:notes"/>
          <p:cNvSpPr txBox="1">
            <a:spLocks noGrp="1"/>
          </p:cNvSpPr>
          <p:nvPr>
            <p:ph type="body" idx="1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5803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575975"/>
            <a:ext cx="8520600" cy="86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 dirty="0">
                <a:solidFill>
                  <a:srgbClr val="666666"/>
                </a:solidFill>
              </a:rPr>
              <a:t>Matemātika </a:t>
            </a:r>
            <a:r>
              <a:rPr lang="en" sz="3700" dirty="0" smtClean="0">
                <a:solidFill>
                  <a:srgbClr val="666666"/>
                </a:solidFill>
              </a:rPr>
              <a:t>dažādās</a:t>
            </a:r>
            <a:r>
              <a:rPr lang="lv-LV" sz="3700" smtClean="0">
                <a:solidFill>
                  <a:srgbClr val="666666"/>
                </a:solidFill>
              </a:rPr>
              <a:t> dzīves</a:t>
            </a:r>
            <a:r>
              <a:rPr lang="en" sz="3700" smtClean="0">
                <a:solidFill>
                  <a:srgbClr val="666666"/>
                </a:solidFill>
              </a:rPr>
              <a:t> </a:t>
            </a:r>
            <a:r>
              <a:rPr lang="en" sz="3700">
                <a:solidFill>
                  <a:srgbClr val="666666"/>
                </a:solidFill>
              </a:rPr>
              <a:t>jomās</a:t>
            </a:r>
            <a:endParaRPr sz="3700" dirty="0">
              <a:solidFill>
                <a:srgbClr val="666666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3653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000000"/>
                </a:solidFill>
              </a:rPr>
              <a:t>Tūrisms</a:t>
            </a:r>
            <a:endParaRPr sz="4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Uzdevumi:	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Aprakstīt dotās situācijas matemātiski.</a:t>
            </a:r>
            <a:endParaRPr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Izvirzīt savu versiju - kā dotās situācijas uzrakstīt vispārīgi (izmantojiet sev zināmos piemērus - ātruma aprēķināšana v=s/t; laukuma aprēķināšana S=a*b u.tml.).</a:t>
            </a:r>
            <a:endParaRPr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Atrast profesijas, kurās varētu saskarties ar šadām situācijām - veidot domu zirneklīti.</a:t>
            </a:r>
            <a:endParaRPr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Prezentēt grupas darbu - pastāstīt, kā veicās grupas darbā, kādas profesijas atradāt, kā vispārīgi pierakstītu matemātiskos aprēķinus.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 situācija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Izdevumi vienam cilvēkam vienā ekskursijas dienā ir sekojoši - 30 eiro par transportu; 15 eur par apskates objektu ieejas biļetēm; 9,60 eiro par ēdināšanu un 22 eiro par naktsmītnēm. Cik eiro kopā izmaksā viena diena 23 cilvēku grupai?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situācija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Viesnīcā vienvietīgā numuriņa cena ir 35 eur, divvietīgā numuriņa cena ir 45 eur. Kādas būs kopējās izmaksas, ja tūristu grupa izīrēs 6 vienvietīgos numuriņus un 4 divvietīgos numuriņus?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situācija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Lai pagatavotu vakariņas vienam cilvēkam, tiek izmantoti 100 g gaļas, 180g dārzeņu, 150g rīsu, 65 g dažādu piedevu. Cik kg pārtikas tiks izlietots, pabarojot 38 cilvēku grupu vienā ēdienreizē?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270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420"/>
              <a:t>Domu zirneklītī rakstiet profesijas, kurās varētu saskarties ar šāda veida aprēķiniem.</a:t>
            </a:r>
            <a:endParaRPr sz="1420"/>
          </a:p>
        </p:txBody>
      </p:sp>
      <p:sp>
        <p:nvSpPr>
          <p:cNvPr id="85" name="Google Shape;85;p18"/>
          <p:cNvSpPr txBox="1"/>
          <p:nvPr/>
        </p:nvSpPr>
        <p:spPr>
          <a:xfrm>
            <a:off x="3355725" y="2495050"/>
            <a:ext cx="1823400" cy="5406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rPr>
              <a:t>Tūrisms</a:t>
            </a:r>
            <a:endParaRPr sz="17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8"/>
          <p:cNvSpPr txBox="1"/>
          <p:nvPr/>
        </p:nvSpPr>
        <p:spPr>
          <a:xfrm>
            <a:off x="120625" y="1787563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8"/>
          <p:cNvSpPr txBox="1"/>
          <p:nvPr/>
        </p:nvSpPr>
        <p:spPr>
          <a:xfrm>
            <a:off x="5701200" y="849938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8" name="Google Shape;88;p18"/>
          <p:cNvSpPr txBox="1"/>
          <p:nvPr/>
        </p:nvSpPr>
        <p:spPr>
          <a:xfrm>
            <a:off x="6934250" y="1787575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9" name="Google Shape;89;p18"/>
          <p:cNvSpPr txBox="1"/>
          <p:nvPr/>
        </p:nvSpPr>
        <p:spPr>
          <a:xfrm>
            <a:off x="7003925" y="3163838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0" name="Google Shape;90;p18"/>
          <p:cNvSpPr txBox="1"/>
          <p:nvPr/>
        </p:nvSpPr>
        <p:spPr>
          <a:xfrm>
            <a:off x="5396150" y="44030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1" name="Google Shape;91;p18"/>
          <p:cNvSpPr txBox="1"/>
          <p:nvPr/>
        </p:nvSpPr>
        <p:spPr>
          <a:xfrm>
            <a:off x="3498375" y="449890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2" name="Google Shape;92;p18"/>
          <p:cNvSpPr txBox="1"/>
          <p:nvPr/>
        </p:nvSpPr>
        <p:spPr>
          <a:xfrm>
            <a:off x="176125" y="3265788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8"/>
          <p:cNvSpPr txBox="1"/>
          <p:nvPr/>
        </p:nvSpPr>
        <p:spPr>
          <a:xfrm>
            <a:off x="1001025" y="4285925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4" name="Google Shape;94;p18"/>
          <p:cNvSpPr txBox="1"/>
          <p:nvPr/>
        </p:nvSpPr>
        <p:spPr>
          <a:xfrm>
            <a:off x="831150" y="9721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5" name="Google Shape;95;p18"/>
          <p:cNvSpPr txBox="1"/>
          <p:nvPr/>
        </p:nvSpPr>
        <p:spPr>
          <a:xfrm>
            <a:off x="3033900" y="843125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96" name="Google Shape;96;p18"/>
          <p:cNvCxnSpPr>
            <a:stCxn id="85" idx="0"/>
            <a:endCxn id="95" idx="2"/>
          </p:cNvCxnSpPr>
          <p:nvPr/>
        </p:nvCxnSpPr>
        <p:spPr>
          <a:xfrm rot="5400000" flipH="1">
            <a:off x="3392475" y="1620100"/>
            <a:ext cx="1285500" cy="464400"/>
          </a:xfrm>
          <a:prstGeom prst="curvedConnector3">
            <a:avLst>
              <a:gd name="adj1" fmla="val 50005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97" name="Google Shape;97;p18"/>
          <p:cNvCxnSpPr>
            <a:stCxn id="85" idx="0"/>
            <a:endCxn id="87" idx="2"/>
          </p:cNvCxnSpPr>
          <p:nvPr/>
        </p:nvCxnSpPr>
        <p:spPr>
          <a:xfrm rot="-5400000">
            <a:off x="4729425" y="754150"/>
            <a:ext cx="1278900" cy="2202900"/>
          </a:xfrm>
          <a:prstGeom prst="curvedConnector3">
            <a:avLst>
              <a:gd name="adj1" fmla="val 4999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8" name="Google Shape;98;p18"/>
          <p:cNvCxnSpPr>
            <a:stCxn id="85" idx="3"/>
            <a:endCxn id="88" idx="1"/>
          </p:cNvCxnSpPr>
          <p:nvPr/>
        </p:nvCxnSpPr>
        <p:spPr>
          <a:xfrm rot="10800000" flipH="1">
            <a:off x="5179125" y="1970650"/>
            <a:ext cx="1755000" cy="794700"/>
          </a:xfrm>
          <a:prstGeom prst="curvedConnector3">
            <a:avLst>
              <a:gd name="adj1" fmla="val 50004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9" name="Google Shape;99;p18"/>
          <p:cNvCxnSpPr>
            <a:stCxn id="85" idx="3"/>
            <a:endCxn id="89" idx="1"/>
          </p:cNvCxnSpPr>
          <p:nvPr/>
        </p:nvCxnSpPr>
        <p:spPr>
          <a:xfrm>
            <a:off x="5179125" y="2765350"/>
            <a:ext cx="1824900" cy="581700"/>
          </a:xfrm>
          <a:prstGeom prst="curvedConnector3">
            <a:avLst>
              <a:gd name="adj1" fmla="val 4999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0" name="Google Shape;100;p18"/>
          <p:cNvCxnSpPr>
            <a:stCxn id="85" idx="3"/>
            <a:endCxn id="90" idx="0"/>
          </p:cNvCxnSpPr>
          <p:nvPr/>
        </p:nvCxnSpPr>
        <p:spPr>
          <a:xfrm>
            <a:off x="5179125" y="2765350"/>
            <a:ext cx="986100" cy="16377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1" name="Google Shape;101;p18"/>
          <p:cNvCxnSpPr>
            <a:stCxn id="91" idx="0"/>
            <a:endCxn id="85" idx="2"/>
          </p:cNvCxnSpPr>
          <p:nvPr/>
        </p:nvCxnSpPr>
        <p:spPr>
          <a:xfrm rot="-5400000">
            <a:off x="3536175" y="3767050"/>
            <a:ext cx="1463100" cy="600"/>
          </a:xfrm>
          <a:prstGeom prst="curvedConnector3">
            <a:avLst>
              <a:gd name="adj1" fmla="val 49995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" name="Google Shape;102;p18"/>
          <p:cNvCxnSpPr>
            <a:stCxn id="93" idx="0"/>
            <a:endCxn id="85" idx="2"/>
          </p:cNvCxnSpPr>
          <p:nvPr/>
        </p:nvCxnSpPr>
        <p:spPr>
          <a:xfrm rot="-5400000">
            <a:off x="2393625" y="2411975"/>
            <a:ext cx="1250400" cy="2497500"/>
          </a:xfrm>
          <a:prstGeom prst="curvedConnector3">
            <a:avLst>
              <a:gd name="adj1" fmla="val 49995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3" name="Google Shape;103;p18"/>
          <p:cNvCxnSpPr>
            <a:stCxn id="92" idx="0"/>
            <a:endCxn id="85" idx="1"/>
          </p:cNvCxnSpPr>
          <p:nvPr/>
        </p:nvCxnSpPr>
        <p:spPr>
          <a:xfrm rot="-5400000">
            <a:off x="1900225" y="1810338"/>
            <a:ext cx="500400" cy="24105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4" name="Google Shape;104;p18"/>
          <p:cNvCxnSpPr>
            <a:stCxn id="86" idx="2"/>
            <a:endCxn id="85" idx="1"/>
          </p:cNvCxnSpPr>
          <p:nvPr/>
        </p:nvCxnSpPr>
        <p:spPr>
          <a:xfrm rot="-5400000" flipH="1">
            <a:off x="1816975" y="1226563"/>
            <a:ext cx="611400" cy="24660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5" name="Google Shape;105;p18"/>
          <p:cNvCxnSpPr>
            <a:stCxn id="94" idx="3"/>
            <a:endCxn id="85" idx="1"/>
          </p:cNvCxnSpPr>
          <p:nvPr/>
        </p:nvCxnSpPr>
        <p:spPr>
          <a:xfrm>
            <a:off x="2369250" y="1155300"/>
            <a:ext cx="986400" cy="1610100"/>
          </a:xfrm>
          <a:prstGeom prst="curvedConnector3">
            <a:avLst>
              <a:gd name="adj1" fmla="val 50004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Slaidrāde ekrānā (16:9)</PresentationFormat>
  <Paragraphs>15</Paragraphs>
  <Slides>7</Slides>
  <Notes>7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7</vt:i4>
      </vt:variant>
    </vt:vector>
  </HeadingPairs>
  <TitlesOfParts>
    <vt:vector size="10" baseType="lpstr">
      <vt:lpstr>Arial</vt:lpstr>
      <vt:lpstr>Roboto</vt:lpstr>
      <vt:lpstr>Simple Light</vt:lpstr>
      <vt:lpstr>Matemātika dažādās dzīves jomās</vt:lpstr>
      <vt:lpstr>Uzdevumi: </vt:lpstr>
      <vt:lpstr>1. situācija</vt:lpstr>
      <vt:lpstr>2. situācija</vt:lpstr>
      <vt:lpstr>3. situācija</vt:lpstr>
      <vt:lpstr>Domu zirneklītī rakstiet profesijas, kurās varētu saskarties ar šāda veida aprēķiniem.</vt:lpstr>
      <vt:lpstr>PowerPoint prezentācija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Matemātika dažādās dzīves jomās</dc:title>
  <dc:creator>Skolotajs LVG</dc:creator>
  <cp:lastModifiedBy>Skolotajs LVG</cp:lastModifiedBy>
  <cp:revision>2</cp:revision>
  <cp:lastPrinted>2021-02-23T06:18:12Z</cp:lastPrinted>
  <dcterms:modified xsi:type="dcterms:W3CDTF">2021-02-23T06:18:42Z</dcterms:modified>
</cp:coreProperties>
</file>