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5143500" type="screen16x9"/>
  <p:notesSz cx="9947275" cy="6858000"/>
  <p:embeddedFontLst>
    <p:embeddedFont>
      <p:font typeface="Robo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4310486" cy="344091"/>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5634487" y="1"/>
            <a:ext cx="4310486" cy="344091"/>
          </a:xfrm>
          <a:prstGeom prst="rect">
            <a:avLst/>
          </a:prstGeom>
        </p:spPr>
        <p:txBody>
          <a:bodyPr vert="horz" lIns="91440" tIns="45720" rIns="91440" bIns="45720" rtlCol="0"/>
          <a:lstStyle>
            <a:lvl1pPr algn="r">
              <a:defRPr sz="1200"/>
            </a:lvl1pPr>
          </a:lstStyle>
          <a:p>
            <a:fld id="{0F5094CC-6316-4BA8-BD4A-390E0ADD8408}" type="datetimeFigureOut">
              <a:rPr lang="lv-LV" smtClean="0"/>
              <a:t>23.02.2021</a:t>
            </a:fld>
            <a:endParaRPr lang="lv-LV"/>
          </a:p>
        </p:txBody>
      </p:sp>
      <p:sp>
        <p:nvSpPr>
          <p:cNvPr id="4" name="Kājenes vietturis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AAE7BE63-ECD4-4061-8106-3DA25E0D2993}" type="slidenum">
              <a:rPr lang="lv-LV" smtClean="0"/>
              <a:t>‹#›</a:t>
            </a:fld>
            <a:endParaRPr lang="lv-LV"/>
          </a:p>
        </p:txBody>
      </p:sp>
    </p:spTree>
    <p:extLst>
      <p:ext uri="{BB962C8B-B14F-4D97-AF65-F5344CB8AC3E}">
        <p14:creationId xmlns:p14="http://schemas.microsoft.com/office/powerpoint/2010/main" val="3124940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94728" y="3257550"/>
            <a:ext cx="795782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1263993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9177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a77ade567_0_0: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ba77ade567_0_0: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170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a77ade567_0_5: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a77ade567_0_5: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97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ba77ade567_0_10: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ba77ade567_0_10: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4040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ba77ade567_0_15: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ba77ade567_0_15: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345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ba77ade567_0_20: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ba77ade567_0_20: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7555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a77ade567_0_932:notes"/>
          <p:cNvSpPr>
            <a:spLocks noGrp="1" noRot="1" noChangeAspect="1"/>
          </p:cNvSpPr>
          <p:nvPr>
            <p:ph type="sldImg" idx="2"/>
          </p:nvPr>
        </p:nvSpPr>
        <p:spPr>
          <a:xfrm>
            <a:off x="2687638" y="514350"/>
            <a:ext cx="4573587"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a77ade567_0_932:notes"/>
          <p:cNvSpPr txBox="1">
            <a:spLocks noGrp="1"/>
          </p:cNvSpPr>
          <p:nvPr>
            <p:ph type="body" idx="1"/>
          </p:nvPr>
        </p:nvSpPr>
        <p:spPr>
          <a:xfrm>
            <a:off x="994728" y="3257550"/>
            <a:ext cx="795782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591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575975"/>
            <a:ext cx="8520600" cy="8685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700" dirty="0">
                <a:solidFill>
                  <a:srgbClr val="666666"/>
                </a:solidFill>
              </a:rPr>
              <a:t>Matemātika </a:t>
            </a:r>
            <a:r>
              <a:rPr lang="en" sz="3700" dirty="0" smtClean="0">
                <a:solidFill>
                  <a:srgbClr val="666666"/>
                </a:solidFill>
              </a:rPr>
              <a:t>dažādās</a:t>
            </a:r>
            <a:r>
              <a:rPr lang="lv-LV" sz="3700" smtClean="0">
                <a:solidFill>
                  <a:srgbClr val="666666"/>
                </a:solidFill>
              </a:rPr>
              <a:t> dzīves</a:t>
            </a:r>
            <a:r>
              <a:rPr lang="en" sz="3700" smtClean="0">
                <a:solidFill>
                  <a:srgbClr val="666666"/>
                </a:solidFill>
              </a:rPr>
              <a:t> </a:t>
            </a:r>
            <a:r>
              <a:rPr lang="en" sz="3700">
                <a:solidFill>
                  <a:srgbClr val="666666"/>
                </a:solidFill>
              </a:rPr>
              <a:t>jomās</a:t>
            </a:r>
            <a:endParaRPr sz="3700" dirty="0">
              <a:solidFill>
                <a:srgbClr val="666666"/>
              </a:solidFill>
            </a:endParaRPr>
          </a:p>
        </p:txBody>
      </p:sp>
      <p:sp>
        <p:nvSpPr>
          <p:cNvPr id="55" name="Google Shape;55;p13"/>
          <p:cNvSpPr txBox="1">
            <a:spLocks noGrp="1"/>
          </p:cNvSpPr>
          <p:nvPr>
            <p:ph type="subTitle" idx="1"/>
          </p:nvPr>
        </p:nvSpPr>
        <p:spPr>
          <a:xfrm>
            <a:off x="311700" y="23653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600">
                <a:solidFill>
                  <a:srgbClr val="000000"/>
                </a:solidFill>
              </a:rPr>
              <a:t>Dizains</a:t>
            </a:r>
            <a:endParaRPr sz="46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Uzdevumi: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just" rtl="0">
              <a:spcBef>
                <a:spcPts val="0"/>
              </a:spcBef>
              <a:spcAft>
                <a:spcPts val="0"/>
              </a:spcAft>
              <a:buSzPts val="1800"/>
              <a:buAutoNum type="arabicPeriod"/>
            </a:pPr>
            <a:r>
              <a:rPr lang="en"/>
              <a:t>Aprakstīt dotās situācijas matemātiski.</a:t>
            </a:r>
            <a:endParaRPr/>
          </a:p>
          <a:p>
            <a:pPr marL="457200" lvl="0" indent="-342900" algn="just" rtl="0">
              <a:spcBef>
                <a:spcPts val="0"/>
              </a:spcBef>
              <a:spcAft>
                <a:spcPts val="0"/>
              </a:spcAft>
              <a:buSzPts val="1800"/>
              <a:buAutoNum type="arabicPeriod"/>
            </a:pPr>
            <a:r>
              <a:rPr lang="en"/>
              <a:t>Izvirzīt savu versiju - kā dotās situācijas uzrakstīt vispārīgi (izmantojiet sev zināmos piemērus - ātruma aprēķināšana v=s/t; laukuma aprēķināšana S=a*b u.tml.).</a:t>
            </a:r>
            <a:endParaRPr/>
          </a:p>
          <a:p>
            <a:pPr marL="457200" lvl="0" indent="-342900" algn="just" rtl="0">
              <a:spcBef>
                <a:spcPts val="0"/>
              </a:spcBef>
              <a:spcAft>
                <a:spcPts val="0"/>
              </a:spcAft>
              <a:buSzPts val="1800"/>
              <a:buAutoNum type="arabicPeriod"/>
            </a:pPr>
            <a:r>
              <a:rPr lang="en"/>
              <a:t>Atrast profesijas, kurās varētu saskarties ar šadām situācijām - veidot domu zirneklīti.</a:t>
            </a:r>
            <a:endParaRPr/>
          </a:p>
          <a:p>
            <a:pPr marL="457200" lvl="0" indent="-342900" algn="just" rtl="0">
              <a:spcBef>
                <a:spcPts val="0"/>
              </a:spcBef>
              <a:spcAft>
                <a:spcPts val="0"/>
              </a:spcAft>
              <a:buSzPts val="1800"/>
              <a:buAutoNum type="arabicPeriod"/>
            </a:pPr>
            <a:r>
              <a:rPr lang="en"/>
              <a:t>Prezentēt grupas darbu - pastāstīt, kā veicās grupas darbā, kādas profesijas atradāt, kā vispārīgi pierakstītu matemātiskos aprēķinus.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situācija</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Lai uzšūtu svārkus, nepieciešami 0,75 kvadrātmetri auduma. Cik daudz svārkus var uzšūt no auduma, kura vienas malas garums ir 2 m, bet otras malas garums ir 7m?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situācija</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Ar vienu litru krāsas iespējams nokrāsot 8 kvadrātmetrus sienas. Cik izmaksās nokrāsot sienu, kuras kopējā platība ir 26kvadrātmetri, ja viens litrs krāsas maksā 5 eiro?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situācija</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Lai uzturētu zālienu, nepieciešams to apkopt reizi nedēļā, tas izmaksā 21 eiro. Ja zāliena vietā izveidotu puķu dobes tās varētu apkopt ik pēc 10 dienām, tas izmaksātu 30eiro. Kurš dārza uzturēšanas veids ir izdevīgāks?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70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1420"/>
              <a:t>Domu zirneklītī rakstiet profesijas, kurās varētu saskarties ar šāda veida aprēķiniem.</a:t>
            </a:r>
            <a:endParaRPr sz="1420"/>
          </a:p>
        </p:txBody>
      </p:sp>
      <p:sp>
        <p:nvSpPr>
          <p:cNvPr id="85" name="Google Shape;85;p18"/>
          <p:cNvSpPr txBox="1"/>
          <p:nvPr/>
        </p:nvSpPr>
        <p:spPr>
          <a:xfrm>
            <a:off x="3355725" y="2495050"/>
            <a:ext cx="1823400" cy="5406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700">
                <a:solidFill>
                  <a:srgbClr val="0C58D3"/>
                </a:solidFill>
                <a:latin typeface="Roboto"/>
                <a:ea typeface="Roboto"/>
                <a:cs typeface="Roboto"/>
                <a:sym typeface="Roboto"/>
              </a:rPr>
              <a:t>Dizains</a:t>
            </a:r>
            <a:endParaRPr sz="1700">
              <a:solidFill>
                <a:srgbClr val="0C58D3"/>
              </a:solidFill>
              <a:latin typeface="Roboto"/>
              <a:ea typeface="Roboto"/>
              <a:cs typeface="Roboto"/>
              <a:sym typeface="Roboto"/>
            </a:endParaRPr>
          </a:p>
        </p:txBody>
      </p:sp>
      <p:sp>
        <p:nvSpPr>
          <p:cNvPr id="86" name="Google Shape;86;p18"/>
          <p:cNvSpPr txBox="1"/>
          <p:nvPr/>
        </p:nvSpPr>
        <p:spPr>
          <a:xfrm>
            <a:off x="120625" y="1787563"/>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sp>
        <p:nvSpPr>
          <p:cNvPr id="87" name="Google Shape;87;p18"/>
          <p:cNvSpPr txBox="1"/>
          <p:nvPr/>
        </p:nvSpPr>
        <p:spPr>
          <a:xfrm>
            <a:off x="5701200" y="849938"/>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0C58D3"/>
              </a:solidFill>
              <a:latin typeface="Roboto"/>
              <a:ea typeface="Roboto"/>
              <a:cs typeface="Roboto"/>
              <a:sym typeface="Roboto"/>
            </a:endParaRPr>
          </a:p>
        </p:txBody>
      </p:sp>
      <p:sp>
        <p:nvSpPr>
          <p:cNvPr id="88" name="Google Shape;88;p18"/>
          <p:cNvSpPr txBox="1"/>
          <p:nvPr/>
        </p:nvSpPr>
        <p:spPr>
          <a:xfrm>
            <a:off x="6934250" y="1787575"/>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0C58D3"/>
              </a:solidFill>
              <a:latin typeface="Roboto"/>
              <a:ea typeface="Roboto"/>
              <a:cs typeface="Roboto"/>
              <a:sym typeface="Roboto"/>
            </a:endParaRPr>
          </a:p>
        </p:txBody>
      </p:sp>
      <p:sp>
        <p:nvSpPr>
          <p:cNvPr id="89" name="Google Shape;89;p18"/>
          <p:cNvSpPr txBox="1"/>
          <p:nvPr/>
        </p:nvSpPr>
        <p:spPr>
          <a:xfrm>
            <a:off x="7003925" y="3163838"/>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0C58D3"/>
              </a:solidFill>
              <a:latin typeface="Roboto"/>
              <a:ea typeface="Roboto"/>
              <a:cs typeface="Roboto"/>
              <a:sym typeface="Roboto"/>
            </a:endParaRPr>
          </a:p>
        </p:txBody>
      </p:sp>
      <p:sp>
        <p:nvSpPr>
          <p:cNvPr id="90" name="Google Shape;90;p18"/>
          <p:cNvSpPr txBox="1"/>
          <p:nvPr/>
        </p:nvSpPr>
        <p:spPr>
          <a:xfrm>
            <a:off x="5396150" y="4403050"/>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0">
              <a:solidFill>
                <a:srgbClr val="0C58D3"/>
              </a:solidFill>
              <a:latin typeface="Roboto"/>
              <a:ea typeface="Roboto"/>
              <a:cs typeface="Roboto"/>
              <a:sym typeface="Roboto"/>
            </a:endParaRPr>
          </a:p>
        </p:txBody>
      </p:sp>
      <p:sp>
        <p:nvSpPr>
          <p:cNvPr id="91" name="Google Shape;91;p18"/>
          <p:cNvSpPr txBox="1"/>
          <p:nvPr/>
        </p:nvSpPr>
        <p:spPr>
          <a:xfrm>
            <a:off x="3498375" y="4498900"/>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sp>
        <p:nvSpPr>
          <p:cNvPr id="92" name="Google Shape;92;p18"/>
          <p:cNvSpPr txBox="1"/>
          <p:nvPr/>
        </p:nvSpPr>
        <p:spPr>
          <a:xfrm>
            <a:off x="176125" y="3265788"/>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sp>
        <p:nvSpPr>
          <p:cNvPr id="93" name="Google Shape;93;p18"/>
          <p:cNvSpPr txBox="1"/>
          <p:nvPr/>
        </p:nvSpPr>
        <p:spPr>
          <a:xfrm>
            <a:off x="1001025" y="4285925"/>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sp>
        <p:nvSpPr>
          <p:cNvPr id="94" name="Google Shape;94;p18"/>
          <p:cNvSpPr txBox="1"/>
          <p:nvPr/>
        </p:nvSpPr>
        <p:spPr>
          <a:xfrm>
            <a:off x="831150" y="972150"/>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sp>
        <p:nvSpPr>
          <p:cNvPr id="95" name="Google Shape;95;p18"/>
          <p:cNvSpPr txBox="1"/>
          <p:nvPr/>
        </p:nvSpPr>
        <p:spPr>
          <a:xfrm>
            <a:off x="3033900" y="843125"/>
            <a:ext cx="1538100" cy="366300"/>
          </a:xfrm>
          <a:prstGeom prst="rect">
            <a:avLst/>
          </a:prstGeom>
          <a:noFill/>
          <a:ln w="19050" cap="flat" cmpd="sng">
            <a:solidFill>
              <a:srgbClr val="0C58D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000">
              <a:solidFill>
                <a:srgbClr val="0C58D3"/>
              </a:solidFill>
              <a:latin typeface="Roboto"/>
              <a:ea typeface="Roboto"/>
              <a:cs typeface="Roboto"/>
              <a:sym typeface="Roboto"/>
            </a:endParaRPr>
          </a:p>
        </p:txBody>
      </p:sp>
      <p:cxnSp>
        <p:nvCxnSpPr>
          <p:cNvPr id="96" name="Google Shape;96;p18"/>
          <p:cNvCxnSpPr>
            <a:stCxn id="85" idx="0"/>
            <a:endCxn id="95" idx="2"/>
          </p:cNvCxnSpPr>
          <p:nvPr/>
        </p:nvCxnSpPr>
        <p:spPr>
          <a:xfrm rot="5400000" flipH="1">
            <a:off x="3392475" y="1620100"/>
            <a:ext cx="1285500" cy="464400"/>
          </a:xfrm>
          <a:prstGeom prst="curvedConnector3">
            <a:avLst>
              <a:gd name="adj1" fmla="val 50005"/>
            </a:avLst>
          </a:prstGeom>
          <a:noFill/>
          <a:ln w="19050" cap="flat" cmpd="sng">
            <a:solidFill>
              <a:srgbClr val="C2C2C2"/>
            </a:solidFill>
            <a:prstDash val="solid"/>
            <a:miter lim="8000"/>
            <a:headEnd type="none" w="med" len="med"/>
            <a:tailEnd type="none" w="med" len="med"/>
          </a:ln>
        </p:spPr>
      </p:cxnSp>
      <p:cxnSp>
        <p:nvCxnSpPr>
          <p:cNvPr id="97" name="Google Shape;97;p18"/>
          <p:cNvCxnSpPr>
            <a:stCxn id="85" idx="0"/>
            <a:endCxn id="87" idx="2"/>
          </p:cNvCxnSpPr>
          <p:nvPr/>
        </p:nvCxnSpPr>
        <p:spPr>
          <a:xfrm rot="-5400000">
            <a:off x="4729425" y="754150"/>
            <a:ext cx="1278900" cy="2202900"/>
          </a:xfrm>
          <a:prstGeom prst="curvedConnector3">
            <a:avLst>
              <a:gd name="adj1" fmla="val 49997"/>
            </a:avLst>
          </a:prstGeom>
          <a:noFill/>
          <a:ln w="9525" cap="flat" cmpd="sng">
            <a:solidFill>
              <a:schemeClr val="dk2"/>
            </a:solidFill>
            <a:prstDash val="solid"/>
            <a:round/>
            <a:headEnd type="none" w="med" len="med"/>
            <a:tailEnd type="none" w="med" len="med"/>
          </a:ln>
        </p:spPr>
      </p:cxnSp>
      <p:cxnSp>
        <p:nvCxnSpPr>
          <p:cNvPr id="98" name="Google Shape;98;p18"/>
          <p:cNvCxnSpPr>
            <a:stCxn id="85" idx="3"/>
            <a:endCxn id="88" idx="1"/>
          </p:cNvCxnSpPr>
          <p:nvPr/>
        </p:nvCxnSpPr>
        <p:spPr>
          <a:xfrm rot="10800000" flipH="1">
            <a:off x="5179125" y="1970650"/>
            <a:ext cx="1755000" cy="794700"/>
          </a:xfrm>
          <a:prstGeom prst="curvedConnector3">
            <a:avLst>
              <a:gd name="adj1" fmla="val 50004"/>
            </a:avLst>
          </a:prstGeom>
          <a:noFill/>
          <a:ln w="9525" cap="flat" cmpd="sng">
            <a:solidFill>
              <a:schemeClr val="dk2"/>
            </a:solidFill>
            <a:prstDash val="solid"/>
            <a:round/>
            <a:headEnd type="none" w="med" len="med"/>
            <a:tailEnd type="none" w="med" len="med"/>
          </a:ln>
        </p:spPr>
      </p:cxnSp>
      <p:cxnSp>
        <p:nvCxnSpPr>
          <p:cNvPr id="99" name="Google Shape;99;p18"/>
          <p:cNvCxnSpPr>
            <a:stCxn id="85" idx="3"/>
            <a:endCxn id="89" idx="1"/>
          </p:cNvCxnSpPr>
          <p:nvPr/>
        </p:nvCxnSpPr>
        <p:spPr>
          <a:xfrm>
            <a:off x="5179125" y="2765350"/>
            <a:ext cx="1824900" cy="581700"/>
          </a:xfrm>
          <a:prstGeom prst="curvedConnector3">
            <a:avLst>
              <a:gd name="adj1" fmla="val 49997"/>
            </a:avLst>
          </a:prstGeom>
          <a:noFill/>
          <a:ln w="9525" cap="flat" cmpd="sng">
            <a:solidFill>
              <a:schemeClr val="dk2"/>
            </a:solidFill>
            <a:prstDash val="solid"/>
            <a:round/>
            <a:headEnd type="none" w="med" len="med"/>
            <a:tailEnd type="none" w="med" len="med"/>
          </a:ln>
        </p:spPr>
      </p:cxnSp>
      <p:cxnSp>
        <p:nvCxnSpPr>
          <p:cNvPr id="100" name="Google Shape;100;p18"/>
          <p:cNvCxnSpPr>
            <a:stCxn id="85" idx="3"/>
            <a:endCxn id="90" idx="0"/>
          </p:cNvCxnSpPr>
          <p:nvPr/>
        </p:nvCxnSpPr>
        <p:spPr>
          <a:xfrm>
            <a:off x="5179125" y="2765350"/>
            <a:ext cx="986100" cy="1637700"/>
          </a:xfrm>
          <a:prstGeom prst="curvedConnector2">
            <a:avLst/>
          </a:prstGeom>
          <a:noFill/>
          <a:ln w="9525" cap="flat" cmpd="sng">
            <a:solidFill>
              <a:schemeClr val="dk2"/>
            </a:solidFill>
            <a:prstDash val="solid"/>
            <a:round/>
            <a:headEnd type="none" w="med" len="med"/>
            <a:tailEnd type="none" w="med" len="med"/>
          </a:ln>
        </p:spPr>
      </p:cxnSp>
      <p:cxnSp>
        <p:nvCxnSpPr>
          <p:cNvPr id="101" name="Google Shape;101;p18"/>
          <p:cNvCxnSpPr>
            <a:stCxn id="91" idx="0"/>
            <a:endCxn id="85" idx="2"/>
          </p:cNvCxnSpPr>
          <p:nvPr/>
        </p:nvCxnSpPr>
        <p:spPr>
          <a:xfrm rot="-5400000">
            <a:off x="3536175" y="3767050"/>
            <a:ext cx="1463100" cy="600"/>
          </a:xfrm>
          <a:prstGeom prst="curvedConnector3">
            <a:avLst>
              <a:gd name="adj1" fmla="val 49995"/>
            </a:avLst>
          </a:prstGeom>
          <a:noFill/>
          <a:ln w="9525" cap="flat" cmpd="sng">
            <a:solidFill>
              <a:schemeClr val="dk2"/>
            </a:solidFill>
            <a:prstDash val="solid"/>
            <a:round/>
            <a:headEnd type="none" w="med" len="med"/>
            <a:tailEnd type="none" w="med" len="med"/>
          </a:ln>
        </p:spPr>
      </p:cxnSp>
      <p:cxnSp>
        <p:nvCxnSpPr>
          <p:cNvPr id="102" name="Google Shape;102;p18"/>
          <p:cNvCxnSpPr>
            <a:stCxn id="93" idx="0"/>
            <a:endCxn id="85" idx="2"/>
          </p:cNvCxnSpPr>
          <p:nvPr/>
        </p:nvCxnSpPr>
        <p:spPr>
          <a:xfrm rot="-5400000">
            <a:off x="2393625" y="2411975"/>
            <a:ext cx="1250400" cy="2497500"/>
          </a:xfrm>
          <a:prstGeom prst="curvedConnector3">
            <a:avLst>
              <a:gd name="adj1" fmla="val 49995"/>
            </a:avLst>
          </a:prstGeom>
          <a:noFill/>
          <a:ln w="9525" cap="flat" cmpd="sng">
            <a:solidFill>
              <a:schemeClr val="dk2"/>
            </a:solidFill>
            <a:prstDash val="solid"/>
            <a:round/>
            <a:headEnd type="none" w="med" len="med"/>
            <a:tailEnd type="none" w="med" len="med"/>
          </a:ln>
        </p:spPr>
      </p:cxnSp>
      <p:cxnSp>
        <p:nvCxnSpPr>
          <p:cNvPr id="103" name="Google Shape;103;p18"/>
          <p:cNvCxnSpPr>
            <a:stCxn id="92" idx="0"/>
            <a:endCxn id="85" idx="1"/>
          </p:cNvCxnSpPr>
          <p:nvPr/>
        </p:nvCxnSpPr>
        <p:spPr>
          <a:xfrm rot="-5400000">
            <a:off x="1900225" y="1810338"/>
            <a:ext cx="500400" cy="2410500"/>
          </a:xfrm>
          <a:prstGeom prst="curvedConnector2">
            <a:avLst/>
          </a:prstGeom>
          <a:noFill/>
          <a:ln w="9525" cap="flat" cmpd="sng">
            <a:solidFill>
              <a:schemeClr val="dk2"/>
            </a:solidFill>
            <a:prstDash val="solid"/>
            <a:round/>
            <a:headEnd type="none" w="med" len="med"/>
            <a:tailEnd type="none" w="med" len="med"/>
          </a:ln>
        </p:spPr>
      </p:cxnSp>
      <p:cxnSp>
        <p:nvCxnSpPr>
          <p:cNvPr id="104" name="Google Shape;104;p18"/>
          <p:cNvCxnSpPr>
            <a:stCxn id="86" idx="2"/>
            <a:endCxn id="85" idx="1"/>
          </p:cNvCxnSpPr>
          <p:nvPr/>
        </p:nvCxnSpPr>
        <p:spPr>
          <a:xfrm rot="-5400000" flipH="1">
            <a:off x="1816975" y="1226563"/>
            <a:ext cx="611400" cy="2466000"/>
          </a:xfrm>
          <a:prstGeom prst="curvedConnector2">
            <a:avLst/>
          </a:prstGeom>
          <a:noFill/>
          <a:ln w="9525" cap="flat" cmpd="sng">
            <a:solidFill>
              <a:schemeClr val="dk2"/>
            </a:solidFill>
            <a:prstDash val="solid"/>
            <a:round/>
            <a:headEnd type="none" w="med" len="med"/>
            <a:tailEnd type="none" w="med" len="med"/>
          </a:ln>
        </p:spPr>
      </p:cxnSp>
      <p:cxnSp>
        <p:nvCxnSpPr>
          <p:cNvPr id="105" name="Google Shape;105;p18"/>
          <p:cNvCxnSpPr>
            <a:stCxn id="94" idx="3"/>
            <a:endCxn id="85" idx="1"/>
          </p:cNvCxnSpPr>
          <p:nvPr/>
        </p:nvCxnSpPr>
        <p:spPr>
          <a:xfrm>
            <a:off x="2369250" y="1155300"/>
            <a:ext cx="986400" cy="1610100"/>
          </a:xfrm>
          <a:prstGeom prst="curvedConnector3">
            <a:avLst>
              <a:gd name="adj1" fmla="val 50004"/>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1" name="Google Shape;11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195</Words>
  <Application>Microsoft Office PowerPoint</Application>
  <PresentationFormat>Slaidrāde ekrānā (16:9)</PresentationFormat>
  <Paragraphs>15</Paragraphs>
  <Slides>7</Slides>
  <Notes>7</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7</vt:i4>
      </vt:variant>
    </vt:vector>
  </HeadingPairs>
  <TitlesOfParts>
    <vt:vector size="10" baseType="lpstr">
      <vt:lpstr>Roboto</vt:lpstr>
      <vt:lpstr>Arial</vt:lpstr>
      <vt:lpstr>Simple Light</vt:lpstr>
      <vt:lpstr>Matemātika dažādās dzīves jomās</vt:lpstr>
      <vt:lpstr>Uzdevumi: </vt:lpstr>
      <vt:lpstr>1. situācija</vt:lpstr>
      <vt:lpstr>2. situācija</vt:lpstr>
      <vt:lpstr>3. situācija</vt:lpstr>
      <vt:lpstr>Domu zirneklītī rakstiet profesijas, kurās varētu saskarties ar šāda veida aprēķiniem.</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Matemātika dažādās dzīves jomās</dc:title>
  <dc:creator>Skolotajs LVG</dc:creator>
  <cp:lastModifiedBy>Skolotajs LVG</cp:lastModifiedBy>
  <cp:revision>2</cp:revision>
  <cp:lastPrinted>2021-02-23T06:12:54Z</cp:lastPrinted>
  <dcterms:modified xsi:type="dcterms:W3CDTF">2021-02-23T06:13:34Z</dcterms:modified>
</cp:coreProperties>
</file>